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6" r:id="rId1"/>
  </p:sldMasterIdLst>
  <p:sldIdLst>
    <p:sldId id="256" r:id="rId2"/>
    <p:sldId id="257" r:id="rId3"/>
    <p:sldId id="258" r:id="rId4"/>
    <p:sldId id="259" r:id="rId5"/>
    <p:sldId id="261" r:id="rId6"/>
    <p:sldId id="263"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BDE8143-FDC0-334D-9D4F-DCD7BA5CF39C}" type="datetimeFigureOut">
              <a:rPr lang="en-US" smtClean="0"/>
              <a:t>7/29/2016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13617A-480B-0848-A4CE-DAB344239CEE}" type="slidenum">
              <a:rPr lang="en-US" smtClean="0"/>
              <a:t>‹#›</a:t>
            </a:fld>
            <a:endParaRPr lang="en-US"/>
          </a:p>
        </p:txBody>
      </p:sp>
    </p:spTree>
    <p:extLst>
      <p:ext uri="{BB962C8B-B14F-4D97-AF65-F5344CB8AC3E}">
        <p14:creationId xmlns:p14="http://schemas.microsoft.com/office/powerpoint/2010/main" val="2692183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DBDE8143-FDC0-334D-9D4F-DCD7BA5CF39C}" type="datetimeFigureOut">
              <a:rPr lang="en-US" smtClean="0"/>
              <a:t>7/29/2016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13617A-480B-0848-A4CE-DAB344239CEE}" type="slidenum">
              <a:rPr lang="en-US" smtClean="0"/>
              <a:t>‹#›</a:t>
            </a:fld>
            <a:endParaRPr lang="en-US"/>
          </a:p>
        </p:txBody>
      </p:sp>
    </p:spTree>
    <p:extLst>
      <p:ext uri="{BB962C8B-B14F-4D97-AF65-F5344CB8AC3E}">
        <p14:creationId xmlns:p14="http://schemas.microsoft.com/office/powerpoint/2010/main" val="1746661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DE8143-FDC0-334D-9D4F-DCD7BA5CF39C}" type="datetimeFigureOut">
              <a:rPr lang="en-US" smtClean="0"/>
              <a:t>7/29/2016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13617A-480B-0848-A4CE-DAB344239CEE}" type="slidenum">
              <a:rPr lang="en-US" smtClean="0"/>
              <a:t>‹#›</a:t>
            </a:fld>
            <a:endParaRPr lang="en-US"/>
          </a:p>
        </p:txBody>
      </p:sp>
    </p:spTree>
    <p:extLst>
      <p:ext uri="{BB962C8B-B14F-4D97-AF65-F5344CB8AC3E}">
        <p14:creationId xmlns:p14="http://schemas.microsoft.com/office/powerpoint/2010/main" val="31333671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DE8143-FDC0-334D-9D4F-DCD7BA5CF39C}" type="datetimeFigureOut">
              <a:rPr lang="en-US" smtClean="0"/>
              <a:t>7/29/2016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13617A-480B-0848-A4CE-DAB344239CEE}" type="slidenum">
              <a:rPr lang="en-US" smtClean="0"/>
              <a:t>‹#›</a:t>
            </a:fld>
            <a:endParaRPr 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4751075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DE8143-FDC0-334D-9D4F-DCD7BA5CF39C}" type="datetimeFigureOut">
              <a:rPr lang="en-US" smtClean="0"/>
              <a:t>7/29/2016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13617A-480B-0848-A4CE-DAB344239CEE}" type="slidenum">
              <a:rPr lang="en-US" smtClean="0"/>
              <a:t>‹#›</a:t>
            </a:fld>
            <a:endParaRPr lang="en-US"/>
          </a:p>
        </p:txBody>
      </p:sp>
    </p:spTree>
    <p:extLst>
      <p:ext uri="{BB962C8B-B14F-4D97-AF65-F5344CB8AC3E}">
        <p14:creationId xmlns:p14="http://schemas.microsoft.com/office/powerpoint/2010/main" val="37130871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DE8143-FDC0-334D-9D4F-DCD7BA5CF39C}" type="datetimeFigureOut">
              <a:rPr lang="en-US" smtClean="0"/>
              <a:t>7/29/2016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13617A-480B-0848-A4CE-DAB344239CEE}" type="slidenum">
              <a:rPr lang="en-US" smtClean="0"/>
              <a:t>‹#›</a:t>
            </a:fld>
            <a:endParaRPr 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575261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DE8143-FDC0-334D-9D4F-DCD7BA5CF39C}" type="datetimeFigureOut">
              <a:rPr lang="en-US" smtClean="0"/>
              <a:t>7/29/2016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13617A-480B-0848-A4CE-DAB344239CEE}" type="slidenum">
              <a:rPr lang="en-US" smtClean="0"/>
              <a:t>‹#›</a:t>
            </a:fld>
            <a:endParaRPr lang="en-US"/>
          </a:p>
        </p:txBody>
      </p:sp>
    </p:spTree>
    <p:extLst>
      <p:ext uri="{BB962C8B-B14F-4D97-AF65-F5344CB8AC3E}">
        <p14:creationId xmlns:p14="http://schemas.microsoft.com/office/powerpoint/2010/main" val="1169658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BDE8143-FDC0-334D-9D4F-DCD7BA5CF39C}" type="datetimeFigureOut">
              <a:rPr lang="en-US" smtClean="0"/>
              <a:t>7/29/2016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13617A-480B-0848-A4CE-DAB344239CEE}" type="slidenum">
              <a:rPr lang="en-US" smtClean="0"/>
              <a:t>‹#›</a:t>
            </a:fld>
            <a:endParaRPr lang="en-US"/>
          </a:p>
        </p:txBody>
      </p:sp>
    </p:spTree>
    <p:extLst>
      <p:ext uri="{BB962C8B-B14F-4D97-AF65-F5344CB8AC3E}">
        <p14:creationId xmlns:p14="http://schemas.microsoft.com/office/powerpoint/2010/main" val="42848359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BDE8143-FDC0-334D-9D4F-DCD7BA5CF39C}" type="datetimeFigureOut">
              <a:rPr lang="en-US" smtClean="0"/>
              <a:t>7/29/2016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13617A-480B-0848-A4CE-DAB344239CEE}" type="slidenum">
              <a:rPr lang="en-US" smtClean="0"/>
              <a:t>‹#›</a:t>
            </a:fld>
            <a:endParaRPr lang="en-US"/>
          </a:p>
        </p:txBody>
      </p:sp>
    </p:spTree>
    <p:extLst>
      <p:ext uri="{BB962C8B-B14F-4D97-AF65-F5344CB8AC3E}">
        <p14:creationId xmlns:p14="http://schemas.microsoft.com/office/powerpoint/2010/main" val="1784792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BDE8143-FDC0-334D-9D4F-DCD7BA5CF39C}" type="datetimeFigureOut">
              <a:rPr lang="en-US" smtClean="0"/>
              <a:t>7/29/2016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13617A-480B-0848-A4CE-DAB344239CEE}" type="slidenum">
              <a:rPr lang="en-US" smtClean="0"/>
              <a:t>‹#›</a:t>
            </a:fld>
            <a:endParaRPr lang="en-US"/>
          </a:p>
        </p:txBody>
      </p:sp>
    </p:spTree>
    <p:extLst>
      <p:ext uri="{BB962C8B-B14F-4D97-AF65-F5344CB8AC3E}">
        <p14:creationId xmlns:p14="http://schemas.microsoft.com/office/powerpoint/2010/main" val="1931918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DE8143-FDC0-334D-9D4F-DCD7BA5CF39C}" type="datetimeFigureOut">
              <a:rPr lang="en-US" smtClean="0"/>
              <a:t>7/29/2016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13617A-480B-0848-A4CE-DAB344239CEE}" type="slidenum">
              <a:rPr lang="en-US" smtClean="0"/>
              <a:t>‹#›</a:t>
            </a:fld>
            <a:endParaRPr lang="en-US"/>
          </a:p>
        </p:txBody>
      </p:sp>
    </p:spTree>
    <p:extLst>
      <p:ext uri="{BB962C8B-B14F-4D97-AF65-F5344CB8AC3E}">
        <p14:creationId xmlns:p14="http://schemas.microsoft.com/office/powerpoint/2010/main" val="57864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BDE8143-FDC0-334D-9D4F-DCD7BA5CF39C}" type="datetimeFigureOut">
              <a:rPr lang="en-US" smtClean="0"/>
              <a:t>7/29/2016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13617A-480B-0848-A4CE-DAB344239CEE}" type="slidenum">
              <a:rPr lang="en-US" smtClean="0"/>
              <a:t>‹#›</a:t>
            </a:fld>
            <a:endParaRPr lang="en-US"/>
          </a:p>
        </p:txBody>
      </p:sp>
    </p:spTree>
    <p:extLst>
      <p:ext uri="{BB962C8B-B14F-4D97-AF65-F5344CB8AC3E}">
        <p14:creationId xmlns:p14="http://schemas.microsoft.com/office/powerpoint/2010/main" val="157915951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BDE8143-FDC0-334D-9D4F-DCD7BA5CF39C}" type="datetimeFigureOut">
              <a:rPr lang="en-US" smtClean="0"/>
              <a:t>7/29/2016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13617A-480B-0848-A4CE-DAB344239CEE}" type="slidenum">
              <a:rPr lang="en-US" smtClean="0"/>
              <a:t>‹#›</a:t>
            </a:fld>
            <a:endParaRPr lang="en-US"/>
          </a:p>
        </p:txBody>
      </p:sp>
    </p:spTree>
    <p:extLst>
      <p:ext uri="{BB962C8B-B14F-4D97-AF65-F5344CB8AC3E}">
        <p14:creationId xmlns:p14="http://schemas.microsoft.com/office/powerpoint/2010/main" val="349564358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BDE8143-FDC0-334D-9D4F-DCD7BA5CF39C}" type="datetimeFigureOut">
              <a:rPr lang="en-US" smtClean="0"/>
              <a:t>7/29/2016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13617A-480B-0848-A4CE-DAB344239CEE}" type="slidenum">
              <a:rPr lang="en-US" smtClean="0"/>
              <a:t>‹#›</a:t>
            </a:fld>
            <a:endParaRPr lang="en-US"/>
          </a:p>
        </p:txBody>
      </p:sp>
    </p:spTree>
    <p:extLst>
      <p:ext uri="{BB962C8B-B14F-4D97-AF65-F5344CB8AC3E}">
        <p14:creationId xmlns:p14="http://schemas.microsoft.com/office/powerpoint/2010/main" val="1823529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DE8143-FDC0-334D-9D4F-DCD7BA5CF39C}" type="datetimeFigureOut">
              <a:rPr lang="en-US" smtClean="0"/>
              <a:t>7/29/2016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13617A-480B-0848-A4CE-DAB344239CEE}" type="slidenum">
              <a:rPr lang="en-US" smtClean="0"/>
              <a:t>‹#›</a:t>
            </a:fld>
            <a:endParaRPr lang="en-US"/>
          </a:p>
        </p:txBody>
      </p:sp>
    </p:spTree>
    <p:extLst>
      <p:ext uri="{BB962C8B-B14F-4D97-AF65-F5344CB8AC3E}">
        <p14:creationId xmlns:p14="http://schemas.microsoft.com/office/powerpoint/2010/main" val="3490697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DE8143-FDC0-334D-9D4F-DCD7BA5CF39C}" type="datetimeFigureOut">
              <a:rPr lang="en-US" smtClean="0"/>
              <a:t>7/29/2016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13617A-480B-0848-A4CE-DAB344239CEE}" type="slidenum">
              <a:rPr lang="en-US" smtClean="0"/>
              <a:t>‹#›</a:t>
            </a:fld>
            <a:endParaRPr lang="en-US"/>
          </a:p>
        </p:txBody>
      </p:sp>
    </p:spTree>
    <p:extLst>
      <p:ext uri="{BB962C8B-B14F-4D97-AF65-F5344CB8AC3E}">
        <p14:creationId xmlns:p14="http://schemas.microsoft.com/office/powerpoint/2010/main" val="353680579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DE8143-FDC0-334D-9D4F-DCD7BA5CF39C}" type="datetimeFigureOut">
              <a:rPr lang="en-US" smtClean="0"/>
              <a:t>7/29/2016</a:t>
            </a:fld>
            <a:endParaRPr lang="en-US"/>
          </a:p>
        </p:txBody>
      </p:sp>
      <p:sp>
        <p:nvSpPr>
          <p:cNvPr id="6" name="Footer Placeholder 5"/>
          <p:cNvSpPr>
            <a:spLocks noGrp="1"/>
          </p:cNvSpPr>
          <p:nvPr>
            <p:ph type="ftr" sz="quarter" idx="11"/>
          </p:nvPr>
        </p:nvSpPr>
        <p:spPr>
          <a:xfrm>
            <a:off x="533400" y="6172200"/>
            <a:ext cx="5811724" cy="365125"/>
          </a:xfrm>
        </p:spPr>
        <p:txBody>
          <a:bodyPr/>
          <a:lstStyle/>
          <a:p>
            <a:endParaRPr lang="en-US"/>
          </a:p>
        </p:txBody>
      </p:sp>
      <p:sp>
        <p:nvSpPr>
          <p:cNvPr id="7" name="Slide Number Placeholder 6"/>
          <p:cNvSpPr>
            <a:spLocks noGrp="1"/>
          </p:cNvSpPr>
          <p:nvPr>
            <p:ph type="sldNum" sz="quarter" idx="12"/>
          </p:nvPr>
        </p:nvSpPr>
        <p:spPr/>
        <p:txBody>
          <a:bodyPr/>
          <a:lstStyle/>
          <a:p>
            <a:fld id="{E913617A-480B-0848-A4CE-DAB344239CEE}" type="slidenum">
              <a:rPr lang="en-US" smtClean="0"/>
              <a:t>‹#›</a:t>
            </a:fld>
            <a:endParaRPr lang="en-US"/>
          </a:p>
        </p:txBody>
      </p:sp>
    </p:spTree>
    <p:extLst>
      <p:ext uri="{BB962C8B-B14F-4D97-AF65-F5344CB8AC3E}">
        <p14:creationId xmlns:p14="http://schemas.microsoft.com/office/powerpoint/2010/main" val="27262045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DBDE8143-FDC0-334D-9D4F-DCD7BA5CF39C}" type="datetimeFigureOut">
              <a:rPr lang="en-US" smtClean="0"/>
              <a:t>7/29/2016</a:t>
            </a:fld>
            <a:endParaRPr lang="en-US"/>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E913617A-480B-0848-A4CE-DAB344239CEE}" type="slidenum">
              <a:rPr lang="en-US" smtClean="0"/>
              <a:t>‹#›</a:t>
            </a:fld>
            <a:endParaRPr lang="en-US"/>
          </a:p>
        </p:txBody>
      </p:sp>
    </p:spTree>
    <p:extLst>
      <p:ext uri="{BB962C8B-B14F-4D97-AF65-F5344CB8AC3E}">
        <p14:creationId xmlns:p14="http://schemas.microsoft.com/office/powerpoint/2010/main" val="222769265"/>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573024"/>
            <a:ext cx="6928104" cy="1694689"/>
          </a:xfrm>
        </p:spPr>
        <p:txBody>
          <a:bodyPr/>
          <a:lstStyle/>
          <a:p>
            <a:r>
              <a:rPr lang="en-US" b="1" dirty="0"/>
              <a:t>Linear Review and Systems of Equations</a:t>
            </a:r>
            <a:endParaRPr lang="en-US" dirty="0"/>
          </a:p>
        </p:txBody>
      </p:sp>
      <p:sp>
        <p:nvSpPr>
          <p:cNvPr id="3" name="Subtitle 2"/>
          <p:cNvSpPr>
            <a:spLocks noGrp="1"/>
          </p:cNvSpPr>
          <p:nvPr>
            <p:ph type="subTitle" idx="1"/>
          </p:nvPr>
        </p:nvSpPr>
        <p:spPr/>
        <p:txBody>
          <a:bodyPr>
            <a:normAutofit/>
          </a:bodyPr>
          <a:lstStyle/>
          <a:p>
            <a:r>
              <a:rPr lang="en-US" dirty="0" smtClean="0"/>
              <a:t>Vincent Ferro, Teacher</a:t>
            </a:r>
          </a:p>
          <a:p>
            <a:r>
              <a:rPr lang="en-US" dirty="0" smtClean="0"/>
              <a:t>Mishawaka High School</a:t>
            </a:r>
            <a:br>
              <a:rPr lang="en-US" dirty="0" smtClean="0"/>
            </a:br>
            <a:endParaRPr lang="en-US" dirty="0" smtClean="0"/>
          </a:p>
          <a:p>
            <a:r>
              <a:rPr lang="en-US" dirty="0" smtClean="0"/>
              <a:t>Summer 2016 RET on Computing</a:t>
            </a:r>
          </a:p>
          <a:p>
            <a:endParaRPr lang="en-US" dirty="0" smtClean="0"/>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328724952"/>
      </p:ext>
    </p:extLst>
  </p:cSld>
  <p:clrMapOvr>
    <a:masterClrMapping/>
  </p:clrMapOvr>
  <mc:AlternateContent xmlns:mc="http://schemas.openxmlformats.org/markup-compatibility/2006">
    <mc:Choice xmlns:p14="http://schemas.microsoft.com/office/powerpoint/2010/main" Requires="p14">
      <p:transition spd="slow" p14:dur="2000" advTm="23114"/>
    </mc:Choice>
    <mc:Fallback>
      <p:transition spd="slow" advTm="231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886"/>
            <a:ext cx="6554867" cy="1524000"/>
          </a:xfrm>
        </p:spPr>
        <p:txBody>
          <a:bodyPr/>
          <a:lstStyle/>
          <a:p>
            <a:r>
              <a:rPr lang="en-US" dirty="0" smtClean="0"/>
              <a:t>Module Overview</a:t>
            </a:r>
            <a:endParaRPr lang="en-US" dirty="0"/>
          </a:p>
        </p:txBody>
      </p:sp>
      <p:sp>
        <p:nvSpPr>
          <p:cNvPr id="3" name="Content Placeholder 2"/>
          <p:cNvSpPr>
            <a:spLocks noGrp="1"/>
          </p:cNvSpPr>
          <p:nvPr>
            <p:ph idx="1"/>
          </p:nvPr>
        </p:nvSpPr>
        <p:spPr>
          <a:xfrm>
            <a:off x="695325" y="1276350"/>
            <a:ext cx="7877175" cy="5391150"/>
          </a:xfrm>
        </p:spPr>
        <p:txBody>
          <a:bodyPr>
            <a:normAutofit/>
          </a:bodyPr>
          <a:lstStyle/>
          <a:p>
            <a:r>
              <a:rPr lang="en-US" sz="2400" dirty="0" smtClean="0"/>
              <a:t>Using the concept of transistors to create a cohesive set of story problems for an entire unit.</a:t>
            </a:r>
          </a:p>
          <a:p>
            <a:endParaRPr lang="en-US" sz="2400" dirty="0" smtClean="0"/>
          </a:p>
          <a:p>
            <a:r>
              <a:rPr lang="en-US" sz="2400" dirty="0" smtClean="0"/>
              <a:t>Module Goal: Students will be able to solve linear equations and systems and relate how these may impact the concept of a transistor.</a:t>
            </a:r>
          </a:p>
          <a:p>
            <a:endParaRPr lang="en-US" sz="2400" dirty="0"/>
          </a:p>
          <a:p>
            <a:r>
              <a:rPr lang="en-US" sz="2400" dirty="0" smtClean="0"/>
              <a:t>Intended Audience: Algebra 2 (10</a:t>
            </a:r>
            <a:r>
              <a:rPr lang="en-US" sz="2400" baseline="30000" dirty="0" smtClean="0"/>
              <a:t>th</a:t>
            </a:r>
            <a:r>
              <a:rPr lang="en-US" sz="2400" dirty="0" smtClean="0"/>
              <a:t> – 12</a:t>
            </a:r>
            <a:r>
              <a:rPr lang="en-US" sz="2400" baseline="30000" dirty="0" smtClean="0"/>
              <a:t>th</a:t>
            </a:r>
            <a:r>
              <a:rPr lang="en-US" sz="2400" dirty="0" smtClean="0"/>
              <a:t> grade)</a:t>
            </a:r>
          </a:p>
          <a:p>
            <a:endParaRPr lang="en-US" sz="2400" dirty="0"/>
          </a:p>
          <a:p>
            <a:r>
              <a:rPr lang="en-US" sz="2400" dirty="0" smtClean="0"/>
              <a:t>RET Assets to be leveraged:  Transistors </a:t>
            </a:r>
          </a:p>
          <a:p>
            <a:endParaRPr lang="en-US"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027075026"/>
      </p:ext>
    </p:extLst>
  </p:cSld>
  <p:clrMapOvr>
    <a:masterClrMapping/>
  </p:clrMapOvr>
  <mc:AlternateContent xmlns:mc="http://schemas.openxmlformats.org/markup-compatibility/2006">
    <mc:Choice xmlns:p14="http://schemas.microsoft.com/office/powerpoint/2010/main" Requires="p14">
      <p:transition spd="slow" p14:dur="2000" advTm="32038"/>
    </mc:Choice>
    <mc:Fallback>
      <p:transition spd="slow" advTm="320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77"/>
            <a:ext cx="6554867" cy="1524000"/>
          </a:xfrm>
        </p:spPr>
        <p:txBody>
          <a:bodyPr/>
          <a:lstStyle/>
          <a:p>
            <a:r>
              <a:rPr lang="en-US" dirty="0" smtClean="0"/>
              <a:t>Module Components</a:t>
            </a:r>
            <a:endParaRPr lang="en-US" dirty="0"/>
          </a:p>
        </p:txBody>
      </p:sp>
      <p:sp>
        <p:nvSpPr>
          <p:cNvPr id="3" name="Content Placeholder 2"/>
          <p:cNvSpPr>
            <a:spLocks noGrp="1"/>
          </p:cNvSpPr>
          <p:nvPr>
            <p:ph idx="1"/>
          </p:nvPr>
        </p:nvSpPr>
        <p:spPr>
          <a:xfrm>
            <a:off x="475462" y="1200150"/>
            <a:ext cx="7633742" cy="4895850"/>
          </a:xfrm>
        </p:spPr>
        <p:txBody>
          <a:bodyPr>
            <a:normAutofit/>
          </a:bodyPr>
          <a:lstStyle/>
          <a:p>
            <a:r>
              <a:rPr lang="en-US" sz="2400" dirty="0" smtClean="0"/>
              <a:t>Real-world context: Throughout the unit we will use the concept of transistors to solve application problems related to the mathematics concepts.</a:t>
            </a:r>
          </a:p>
          <a:p>
            <a:endParaRPr lang="en-US" sz="2400" dirty="0" smtClean="0"/>
          </a:p>
          <a:p>
            <a:r>
              <a:rPr lang="en-US" sz="2400" dirty="0" smtClean="0"/>
              <a:t>Background STEM Content and Practices to be explored during module: The main content will be about transistors. How they work, short comings, dimensions, and application in the real world.</a:t>
            </a:r>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1027535"/>
      </p:ext>
    </p:extLst>
  </p:cSld>
  <p:clrMapOvr>
    <a:masterClrMapping/>
  </p:clrMapOvr>
  <mc:AlternateContent xmlns:mc="http://schemas.openxmlformats.org/markup-compatibility/2006">
    <mc:Choice xmlns:p14="http://schemas.microsoft.com/office/powerpoint/2010/main" Requires="p14">
      <p:transition spd="slow" p14:dur="2000" advTm="20068"/>
    </mc:Choice>
    <mc:Fallback>
      <p:transition spd="slow" advTm="200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6554867" cy="1524000"/>
          </a:xfrm>
        </p:spPr>
        <p:txBody>
          <a:bodyPr/>
          <a:lstStyle/>
          <a:p>
            <a:r>
              <a:rPr lang="en-US" dirty="0" smtClean="0"/>
              <a:t>Final Project</a:t>
            </a:r>
            <a:endParaRPr lang="en-US" dirty="0"/>
          </a:p>
        </p:txBody>
      </p:sp>
      <p:sp>
        <p:nvSpPr>
          <p:cNvPr id="3" name="Content Placeholder 2"/>
          <p:cNvSpPr>
            <a:spLocks noGrp="1"/>
          </p:cNvSpPr>
          <p:nvPr>
            <p:ph idx="1"/>
          </p:nvPr>
        </p:nvSpPr>
        <p:spPr>
          <a:xfrm>
            <a:off x="414502" y="1149858"/>
            <a:ext cx="7633742" cy="5076825"/>
          </a:xfrm>
        </p:spPr>
        <p:txBody>
          <a:bodyPr>
            <a:normAutofit/>
          </a:bodyPr>
          <a:lstStyle/>
          <a:p>
            <a:r>
              <a:rPr lang="en-US" sz="2400" dirty="0" smtClean="0"/>
              <a:t>Students will develop an understanding of application problems related to the concept of a transistor.</a:t>
            </a:r>
          </a:p>
          <a:p>
            <a:endParaRPr lang="en-US" sz="2400" dirty="0"/>
          </a:p>
          <a:p>
            <a:r>
              <a:rPr lang="en-US" sz="2400" dirty="0" smtClean="0"/>
              <a:t>Students will produce expressions, equations, and solutions to application problems on transistors throughout the unit.</a:t>
            </a:r>
            <a:endParaRPr lang="en-US" sz="2400" dirty="0"/>
          </a:p>
          <a:p>
            <a:pPr marL="0" indent="0">
              <a:buNone/>
            </a:pPr>
            <a:endParaRPr lang="en-US" sz="2400" dirty="0"/>
          </a:p>
          <a:p>
            <a:r>
              <a:rPr lang="en-US" sz="2400" dirty="0" smtClean="0"/>
              <a:t>Projects will be assessed by checking their in-class work, quizzes, and Unit Test for understanding of application problems. </a:t>
            </a:r>
            <a:endParaRPr lang="en-US" sz="2400" dirty="0"/>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355201363"/>
      </p:ext>
    </p:extLst>
  </p:cSld>
  <p:clrMapOvr>
    <a:masterClrMapping/>
  </p:clrMapOvr>
  <mc:AlternateContent xmlns:mc="http://schemas.openxmlformats.org/markup-compatibility/2006">
    <mc:Choice xmlns:p14="http://schemas.microsoft.com/office/powerpoint/2010/main" Requires="p14">
      <p:transition spd="slow" p14:dur="2000" advTm="20872"/>
    </mc:Choice>
    <mc:Fallback>
      <p:transition spd="slow" advTm="208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172450" cy="1492132"/>
          </a:xfrm>
        </p:spPr>
        <p:txBody>
          <a:bodyPr/>
          <a:lstStyle/>
          <a:p>
            <a:pPr algn="ctr"/>
            <a:r>
              <a:rPr lang="en-US" dirty="0" smtClean="0"/>
              <a:t>“Safety Tips” and Supplies</a:t>
            </a:r>
            <a:endParaRPr lang="en-US" dirty="0"/>
          </a:p>
        </p:txBody>
      </p:sp>
      <p:sp>
        <p:nvSpPr>
          <p:cNvPr id="3" name="Content Placeholder 2"/>
          <p:cNvSpPr>
            <a:spLocks noGrp="1"/>
          </p:cNvSpPr>
          <p:nvPr>
            <p:ph idx="1"/>
          </p:nvPr>
        </p:nvSpPr>
        <p:spPr>
          <a:xfrm>
            <a:off x="533400" y="1256211"/>
            <a:ext cx="7639050" cy="4709160"/>
          </a:xfrm>
        </p:spPr>
        <p:txBody>
          <a:bodyPr>
            <a:normAutofit/>
          </a:bodyPr>
          <a:lstStyle/>
          <a:p>
            <a:r>
              <a:rPr lang="en-US" dirty="0" smtClean="0"/>
              <a:t>Students are always resistant to application problems but the only way for them to get better is practice. Even when you want to give up and just skip them we must keep persistent.</a:t>
            </a:r>
          </a:p>
          <a:p>
            <a:endParaRPr lang="en-US" dirty="0"/>
          </a:p>
          <a:p>
            <a:r>
              <a:rPr lang="en-US" dirty="0" smtClean="0"/>
              <a:t>The supplies will simply be the collection of artifacts for students to work on throughout the unit. For the “Get Your Technology Out of My Math!” activity students will need note cards, scissors and a device to compare area sizes to. Calculators and graphing technology may help throughout the unit but are not required.</a:t>
            </a:r>
            <a:endParaRPr lang="en-US" dirty="0"/>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94266674"/>
      </p:ext>
    </p:extLst>
  </p:cSld>
  <p:clrMapOvr>
    <a:masterClrMapping/>
  </p:clrMapOvr>
  <mc:AlternateContent xmlns:mc="http://schemas.openxmlformats.org/markup-compatibility/2006">
    <mc:Choice xmlns:p14="http://schemas.microsoft.com/office/powerpoint/2010/main" Requires="p14">
      <p:transition spd="slow" p14:dur="2000" advTm="31535"/>
    </mc:Choice>
    <mc:Fallback>
      <p:transition spd="slow" advTm="315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Supporting Documentation</a:t>
            </a:r>
            <a:br>
              <a:rPr lang="en-US" dirty="0" smtClean="0"/>
            </a:br>
            <a:r>
              <a:rPr lang="en-US" sz="2000" dirty="0" smtClean="0"/>
              <a:t>(In the order they would be needed)</a:t>
            </a:r>
            <a:endParaRPr lang="en-US" sz="2000" dirty="0"/>
          </a:p>
        </p:txBody>
      </p:sp>
      <p:sp>
        <p:nvSpPr>
          <p:cNvPr id="3" name="Content Placeholder 2"/>
          <p:cNvSpPr>
            <a:spLocks noGrp="1"/>
          </p:cNvSpPr>
          <p:nvPr>
            <p:ph idx="1"/>
          </p:nvPr>
        </p:nvSpPr>
        <p:spPr/>
        <p:txBody>
          <a:bodyPr/>
          <a:lstStyle/>
          <a:p>
            <a:r>
              <a:rPr lang="en-US" dirty="0" smtClean="0"/>
              <a:t>Algebra 2 Daily </a:t>
            </a:r>
            <a:r>
              <a:rPr lang="en-US" dirty="0"/>
              <a:t>– </a:t>
            </a:r>
            <a:r>
              <a:rPr lang="en-US" dirty="0" smtClean="0"/>
              <a:t>Pacing 2016-2017</a:t>
            </a:r>
          </a:p>
          <a:p>
            <a:r>
              <a:rPr lang="en-US" dirty="0" smtClean="0"/>
              <a:t>Algebra 2 Daily – Unit Plan 1</a:t>
            </a:r>
          </a:p>
          <a:p>
            <a:r>
              <a:rPr lang="en-US" dirty="0" smtClean="0"/>
              <a:t>Transistors – Why Your Technology Works (</a:t>
            </a:r>
            <a:r>
              <a:rPr lang="en-US" dirty="0" err="1" smtClean="0"/>
              <a:t>ppt</a:t>
            </a:r>
            <a:r>
              <a:rPr lang="en-US" dirty="0" smtClean="0"/>
              <a:t>)</a:t>
            </a:r>
          </a:p>
          <a:p>
            <a:r>
              <a:rPr lang="en-US" dirty="0" smtClean="0"/>
              <a:t>Transistors – A Brief History (</a:t>
            </a:r>
            <a:r>
              <a:rPr lang="en-US" dirty="0" err="1" smtClean="0"/>
              <a:t>docx</a:t>
            </a:r>
            <a:r>
              <a:rPr lang="en-US" dirty="0" smtClean="0"/>
              <a:t>)</a:t>
            </a:r>
          </a:p>
          <a:p>
            <a:r>
              <a:rPr lang="en-US" dirty="0" smtClean="0"/>
              <a:t>Get Your Technology Out of My Math! (</a:t>
            </a:r>
            <a:r>
              <a:rPr lang="en-US" dirty="0" err="1" smtClean="0"/>
              <a:t>docx</a:t>
            </a:r>
            <a:r>
              <a:rPr lang="en-US" dirty="0" smtClean="0"/>
              <a:t>)</a:t>
            </a:r>
          </a:p>
          <a:p>
            <a:r>
              <a:rPr lang="en-US" dirty="0" smtClean="0"/>
              <a:t>Linear Review and Systems Application Problems (</a:t>
            </a:r>
            <a:r>
              <a:rPr lang="en-US" dirty="0" err="1" smtClean="0"/>
              <a:t>docx</a:t>
            </a:r>
            <a:r>
              <a:rPr lang="en-US" dirty="0" smtClean="0"/>
              <a:t>)</a:t>
            </a:r>
          </a:p>
          <a:p>
            <a:endParaRPr lang="en-US"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297703756"/>
      </p:ext>
    </p:extLst>
  </p:cSld>
  <p:clrMapOvr>
    <a:masterClrMapping/>
  </p:clrMapOvr>
  <mc:AlternateContent xmlns:mc="http://schemas.openxmlformats.org/markup-compatibility/2006">
    <mc:Choice xmlns:p14="http://schemas.microsoft.com/office/powerpoint/2010/main" Requires="p14">
      <p:transition spd="slow" p14:dur="2000" advTm="27600"/>
    </mc:Choice>
    <mc:Fallback>
      <p:transition spd="slow" advTm="276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a:t>
            </a:r>
            <a:endParaRPr lang="en-US" dirty="0"/>
          </a:p>
        </p:txBody>
      </p:sp>
      <p:sp>
        <p:nvSpPr>
          <p:cNvPr id="3" name="Content Placeholder 2"/>
          <p:cNvSpPr>
            <a:spLocks noGrp="1"/>
          </p:cNvSpPr>
          <p:nvPr>
            <p:ph idx="1"/>
          </p:nvPr>
        </p:nvSpPr>
        <p:spPr>
          <a:xfrm>
            <a:off x="533400" y="533400"/>
            <a:ext cx="8061960" cy="3767670"/>
          </a:xfrm>
        </p:spPr>
        <p:txBody>
          <a:bodyPr/>
          <a:lstStyle/>
          <a:p>
            <a:r>
              <a:rPr lang="en-US" sz="2800" dirty="0" smtClean="0"/>
              <a:t>Vincent Ferro, current classroom teacher at Mishawaka High School (2016 – 2017 school year)</a:t>
            </a:r>
          </a:p>
          <a:p>
            <a:r>
              <a:rPr lang="en-US" sz="3600" dirty="0" smtClean="0"/>
              <a:t>ferrov@mishawaka.k12.in.us</a:t>
            </a:r>
            <a:endParaRPr lang="en-US" sz="3600" dirty="0"/>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476612213"/>
      </p:ext>
    </p:extLst>
  </p:cSld>
  <p:clrMapOvr>
    <a:masterClrMapping/>
  </p:clrMapOvr>
  <mc:AlternateContent xmlns:mc="http://schemas.openxmlformats.org/markup-compatibility/2006">
    <mc:Choice xmlns:p14="http://schemas.microsoft.com/office/powerpoint/2010/main" Requires="p14">
      <p:transition spd="slow" p14:dur="2000" advTm="12920"/>
    </mc:Choice>
    <mc:Fallback>
      <p:transition spd="slow" advTm="129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62000"/>
                <a:satMod val="200000"/>
                <a:lumMod val="124000"/>
              </a:schemeClr>
            </a:gs>
            <a:gs pos="100000">
              <a:schemeClr val="phClr">
                <a:shade val="96000"/>
                <a:hueMod val="88000"/>
                <a:satMod val="220000"/>
                <a:lumMod val="8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docProps/app.xml><?xml version="1.0" encoding="utf-8"?>
<Properties xmlns="http://schemas.openxmlformats.org/officeDocument/2006/extended-properties" xmlns:vt="http://schemas.openxmlformats.org/officeDocument/2006/docPropsVTypes">
  <Template>Slice</Template>
  <TotalTime>674</TotalTime>
  <Words>366</Words>
  <Application>Microsoft Office PowerPoint</Application>
  <PresentationFormat>On-screen Show (4:3)</PresentationFormat>
  <Paragraphs>36</Paragraphs>
  <Slides>7</Slides>
  <Notes>0</Notes>
  <HiddenSlides>0</HiddenSlides>
  <MMClips>7</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Century Gothic</vt:lpstr>
      <vt:lpstr>Wingdings 3</vt:lpstr>
      <vt:lpstr>Slice</vt:lpstr>
      <vt:lpstr>Linear Review and Systems of Equations</vt:lpstr>
      <vt:lpstr>Module Overview</vt:lpstr>
      <vt:lpstr>Module Components</vt:lpstr>
      <vt:lpstr>Final Project</vt:lpstr>
      <vt:lpstr>“Safety Tips” and Supplies</vt:lpstr>
      <vt:lpstr>Supporting Documentation (In the order they would be needed)</vt:lpstr>
      <vt:lpstr>Contact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module title here]</dc:title>
  <dc:creator>Gina Svarovsky</dc:creator>
  <cp:lastModifiedBy>Kramer, Angela</cp:lastModifiedBy>
  <cp:revision>17</cp:revision>
  <dcterms:created xsi:type="dcterms:W3CDTF">2016-07-06T15:27:49Z</dcterms:created>
  <dcterms:modified xsi:type="dcterms:W3CDTF">2016-07-29T13:11:38Z</dcterms:modified>
</cp:coreProperties>
</file>